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87" r:id="rId3"/>
    <p:sldId id="288" r:id="rId4"/>
    <p:sldId id="290" r:id="rId5"/>
    <p:sldId id="291" r:id="rId6"/>
    <p:sldId id="292" r:id="rId7"/>
    <p:sldId id="293" r:id="rId8"/>
    <p:sldId id="297" r:id="rId9"/>
    <p:sldId id="298" r:id="rId10"/>
    <p:sldId id="299" r:id="rId11"/>
    <p:sldId id="294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B1B"/>
    <a:srgbClr val="23B050"/>
    <a:srgbClr val="38BA70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F7DDD0-A54B-42D0-9C89-378B2B3DDD96}" type="datetime1">
              <a:rPr lang="en-US"/>
              <a:pPr>
                <a:defRPr/>
              </a:pPr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8" charset="0"/>
              </a:defRPr>
            </a:lvl1pPr>
          </a:lstStyle>
          <a:p>
            <a:pPr>
              <a:defRPr/>
            </a:pPr>
            <a:fld id="{444602BB-28CC-4FD7-8B7F-2532843D6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39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3" charset="-128"/>
        <a:cs typeface="ＭＳ Ｐゴシック" pitchFamily="6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602BB-28CC-4FD7-8B7F-2532843D6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>
            <a:lvl1pPr>
              <a:defRPr i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410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63" charset="-128"/>
          <a:cs typeface="ＭＳ Ｐゴシック" pitchFamily="6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  <a:ea typeface="ＭＳ Ｐゴシック" pitchFamily="63" charset="-128"/>
          <a:cs typeface="ＭＳ Ｐゴシック" pitchFamily="63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3" charset="-128"/>
          <a:cs typeface="ＭＳ Ｐゴシック" pitchFamily="6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6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6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6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6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ientific_research" TargetMode="External"/><Relationship Id="rId2" Type="http://schemas.openxmlformats.org/officeDocument/2006/relationships/hyperlink" Target="http://www.dphe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cientific_workflow_system" TargetMode="External"/><Relationship Id="rId4" Type="http://schemas.openxmlformats.org/officeDocument/2006/relationships/hyperlink" Target="http://en.wikipedia.org/wiki/Reproducibilit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43000" y="1447800"/>
            <a:ext cx="6858000" cy="367485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"/>
              </a:spcBef>
              <a:spcAft>
                <a:spcPts val="1200"/>
              </a:spcAft>
            </a:pPr>
            <a:r>
              <a:rPr lang="en-US" sz="4400" b="1" i="1" dirty="0">
                <a:latin typeface="Arial" pitchFamily="34" charset="0"/>
                <a:cs typeface="Arial" pitchFamily="34" charset="0"/>
              </a:rPr>
              <a:t>IT in the 12 GeV Era</a:t>
            </a:r>
          </a:p>
          <a:p>
            <a:pPr algn="ctr">
              <a:spcBef>
                <a:spcPct val="5000"/>
              </a:spcBef>
              <a:spcAft>
                <a:spcPts val="600"/>
              </a:spcAft>
            </a:pP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"/>
              </a:spcBef>
              <a:spcAft>
                <a:spcPts val="600"/>
              </a:spcAft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Roy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Whitney,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CIO</a:t>
            </a:r>
          </a:p>
          <a:p>
            <a:pPr algn="ctr">
              <a:spcBef>
                <a:spcPct val="5000"/>
              </a:spcBef>
              <a:spcAft>
                <a:spcPts val="600"/>
              </a:spcAft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"/>
              </a:spcBef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May 31,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2013</a:t>
            </a:r>
          </a:p>
          <a:p>
            <a:pPr algn="ctr">
              <a:spcBef>
                <a:spcPct val="5000"/>
              </a:spcBef>
            </a:pPr>
            <a:endParaRPr lang="en-US" sz="24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"/>
              </a:spcBef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Jefferson Lab User Group Annual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Preservation and Provenance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DPHEP working group participation – </a:t>
            </a:r>
            <a:r>
              <a:rPr lang="en-US" dirty="0"/>
              <a:t>Data Preservation in High Energy </a:t>
            </a:r>
            <a:r>
              <a:rPr lang="en-US" dirty="0" smtClean="0"/>
              <a:t>Physics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www.dphep.org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physicists, </a:t>
            </a:r>
            <a:r>
              <a:rPr lang="en-US" dirty="0"/>
              <a:t>Graham </a:t>
            </a:r>
            <a:r>
              <a:rPr lang="en-US" dirty="0" err="1"/>
              <a:t>Heyes</a:t>
            </a:r>
            <a:r>
              <a:rPr lang="en-US" dirty="0"/>
              <a:t> and Dennis </a:t>
            </a:r>
            <a:r>
              <a:rPr lang="en-US" dirty="0" smtClean="0"/>
              <a:t>Weygand, are actively working </a:t>
            </a:r>
            <a:r>
              <a:rPr lang="en-US" dirty="0"/>
              <a:t>to ensure </a:t>
            </a:r>
            <a:r>
              <a:rPr lang="en-US" dirty="0" smtClean="0"/>
              <a:t>Jefferson Lab’s 6 GeV scientific data preservation, ensuring </a:t>
            </a:r>
            <a:r>
              <a:rPr lang="en-US" dirty="0"/>
              <a:t>its </a:t>
            </a:r>
            <a:r>
              <a:rPr lang="en-US" dirty="0" smtClean="0"/>
              <a:t>format, accompanying </a:t>
            </a:r>
            <a:r>
              <a:rPr lang="en-US" dirty="0"/>
              <a:t>software and configurations, </a:t>
            </a:r>
            <a:r>
              <a:rPr lang="en-US" dirty="0" smtClean="0"/>
              <a:t>documentation remain up-to-date </a:t>
            </a:r>
            <a:r>
              <a:rPr lang="en-US" dirty="0"/>
              <a:t>and </a:t>
            </a:r>
            <a:r>
              <a:rPr lang="en-US" dirty="0" smtClean="0"/>
              <a:t>available over time. </a:t>
            </a:r>
            <a:endParaRPr lang="en-US" dirty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dirty="0" smtClean="0">
                <a:hlinkClick r:id="rId3" tooltip="Scientific research"/>
              </a:rPr>
              <a:t>Wikipedia.org: “Scientific </a:t>
            </a:r>
            <a:r>
              <a:rPr lang="en-US" sz="1200" dirty="0">
                <a:hlinkClick r:id="rId3" tooltip="Scientific research"/>
              </a:rPr>
              <a:t>research</a:t>
            </a:r>
            <a:r>
              <a:rPr lang="en-US" sz="1200" dirty="0"/>
              <a:t> is generally held to be of good provenance when it is documented in detail sufficient to allow </a:t>
            </a:r>
            <a:r>
              <a:rPr lang="en-US" sz="1200" dirty="0">
                <a:hlinkClick r:id="rId4" tooltip="Reproducibility"/>
              </a:rPr>
              <a:t>reproducibility</a:t>
            </a:r>
            <a:r>
              <a:rPr lang="en-US" sz="1200" dirty="0" smtClean="0"/>
              <a:t>. </a:t>
            </a:r>
            <a:r>
              <a:rPr lang="en-US" sz="1200" dirty="0">
                <a:hlinkClick r:id="rId5" tooltip="Scientific workflow system"/>
              </a:rPr>
              <a:t>Scientific workflows</a:t>
            </a:r>
            <a:r>
              <a:rPr lang="en-US" sz="1200" dirty="0"/>
              <a:t> assist scientists and programmers with tracking their data through all transformations, analyses, and interpretations. Data sets are reliable when the process used to create them are </a:t>
            </a:r>
            <a:r>
              <a:rPr lang="en-US" sz="1200" dirty="0">
                <a:hlinkClick r:id="rId4" tooltip="Reproducibility"/>
              </a:rPr>
              <a:t>reproducible</a:t>
            </a:r>
            <a:r>
              <a:rPr lang="en-US" sz="1200" dirty="0"/>
              <a:t> and analyzable for </a:t>
            </a:r>
            <a:r>
              <a:rPr lang="en-US" sz="1200" dirty="0" smtClean="0"/>
              <a:t>defects.</a:t>
            </a:r>
            <a:r>
              <a:rPr lang="en-US" sz="1200" baseline="30000" dirty="0"/>
              <a:t> </a:t>
            </a:r>
            <a:r>
              <a:rPr lang="en-US" sz="1200" dirty="0" smtClean="0"/>
              <a:t>Current </a:t>
            </a:r>
            <a:r>
              <a:rPr lang="en-US" sz="1200" dirty="0"/>
              <a:t>initiatives to effectively manage, share, and reuse ecological data are indicative of the increasing importance of data </a:t>
            </a:r>
            <a:r>
              <a:rPr lang="en-US" sz="1200" dirty="0" smtClean="0"/>
              <a:t>provenance.”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85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Seeking External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Steering Committee semi-annual meetings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Includes Physics Computing Coordinator, </a:t>
            </a:r>
            <a:r>
              <a:rPr lang="en-US" sz="2400" dirty="0" err="1" smtClean="0"/>
              <a:t>UGBoD</a:t>
            </a:r>
            <a:r>
              <a:rPr lang="en-US" sz="2400" dirty="0" smtClean="0"/>
              <a:t> Computing contact, several physicists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Annual reviews for 12 GeV Software and Computing</a:t>
            </a:r>
          </a:p>
          <a:p>
            <a:pPr lvl="1"/>
            <a:r>
              <a:rPr lang="en-US" dirty="0" smtClean="0"/>
              <a:t>(Some) June 2012 recommendations: </a:t>
            </a:r>
            <a:endParaRPr lang="en-US" sz="2400" dirty="0" smtClean="0"/>
          </a:p>
          <a:p>
            <a:pPr lvl="2"/>
            <a:r>
              <a:rPr lang="en-US" dirty="0" smtClean="0"/>
              <a:t>“Presentations in future reviews should address </a:t>
            </a:r>
            <a:r>
              <a:rPr lang="en-US" b="1" dirty="0" smtClean="0"/>
              <a:t>end user utilization of and experience with the software </a:t>
            </a:r>
            <a:r>
              <a:rPr lang="en-US" dirty="0" smtClean="0"/>
              <a:t>in more detail. Talks from </a:t>
            </a:r>
            <a:r>
              <a:rPr lang="en-US" b="1" dirty="0" smtClean="0"/>
              <a:t>end users on usage experience </a:t>
            </a:r>
            <a:r>
              <a:rPr lang="en-US" dirty="0" smtClean="0"/>
              <a:t>with the software and analysis infrastructure would be beneficial.”</a:t>
            </a:r>
          </a:p>
          <a:p>
            <a:pPr lvl="2"/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An explicitly planned program of data challenges is recommended</a:t>
            </a:r>
            <a:r>
              <a:rPr lang="en-US" dirty="0" smtClean="0"/>
              <a:t>”.</a:t>
            </a:r>
          </a:p>
          <a:p>
            <a:pPr lvl="1"/>
            <a:r>
              <a:rPr lang="en-US" sz="2400" dirty="0" smtClean="0"/>
              <a:t>Next review scheduled for September 2013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458200" cy="54102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Jefferson Lab is </a:t>
            </a:r>
            <a:r>
              <a:rPr lang="en-US" dirty="0"/>
              <a:t>working hard </a:t>
            </a:r>
            <a:r>
              <a:rPr lang="en-US" dirty="0" smtClean="0"/>
              <a:t>to </a:t>
            </a:r>
            <a:r>
              <a:rPr lang="en-US" dirty="0"/>
              <a:t>ensure </a:t>
            </a:r>
            <a:r>
              <a:rPr lang="en-US" b="1" u="sng" dirty="0" smtClean="0">
                <a:solidFill>
                  <a:srgbClr val="FF0000"/>
                </a:solidFill>
              </a:rPr>
              <a:t>“</a:t>
            </a:r>
            <a:r>
              <a:rPr lang="en-US" b="1" u="sng" dirty="0">
                <a:solidFill>
                  <a:srgbClr val="FF0000"/>
                </a:solidFill>
              </a:rPr>
              <a:t>Day One” </a:t>
            </a:r>
            <a:r>
              <a:rPr lang="en-US" b="1" u="sng" dirty="0" smtClean="0">
                <a:solidFill>
                  <a:srgbClr val="FF0000"/>
                </a:solidFill>
              </a:rPr>
              <a:t>Science </a:t>
            </a:r>
            <a:r>
              <a:rPr lang="en-US" dirty="0" smtClean="0"/>
              <a:t>will be emerging </a:t>
            </a:r>
            <a:r>
              <a:rPr lang="en-US" dirty="0"/>
              <a:t>from the 12 GeV research program.</a:t>
            </a:r>
          </a:p>
          <a:p>
            <a:pPr>
              <a:spcAft>
                <a:spcPts val="1200"/>
              </a:spcAft>
              <a:buNone/>
            </a:pPr>
            <a:r>
              <a:rPr lang="en-US" dirty="0"/>
              <a:t>Plans are in place to deploy the significantly expanded </a:t>
            </a:r>
            <a:r>
              <a:rPr lang="en-US" dirty="0" smtClean="0"/>
              <a:t>IT resources </a:t>
            </a:r>
            <a:r>
              <a:rPr lang="en-US" dirty="0"/>
              <a:t>needed for off-line computing.</a:t>
            </a:r>
          </a:p>
          <a:p>
            <a:pPr>
              <a:buNone/>
            </a:pPr>
            <a:r>
              <a:rPr lang="en-US" dirty="0" smtClean="0"/>
              <a:t>Success and progress is coming from the combined efforts of the Users, Physics Division, Theory Group and IT Division.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“Day One” Science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763000" cy="5334000"/>
          </a:xfrm>
        </p:spPr>
        <p:txBody>
          <a:bodyPr/>
          <a:lstStyle/>
          <a:p>
            <a:pPr lvl="0" eaLnBrk="1" hangingPunct="1">
              <a:lnSpc>
                <a:spcPct val="110000"/>
              </a:lnSpc>
              <a:spcAft>
                <a:spcPts val="0"/>
              </a:spcAft>
              <a:buFont typeface="Wingdings" charset="2"/>
              <a:buChar char="²"/>
            </a:pPr>
            <a:r>
              <a:rPr lang="en-US" dirty="0" smtClean="0">
                <a:solidFill>
                  <a:srgbClr val="800000"/>
                </a:solidFill>
              </a:rPr>
              <a:t> Working towards “Day One” Science</a:t>
            </a:r>
          </a:p>
          <a:p>
            <a:pPr lvl="1" eaLnBrk="1" hangingPunct="1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The lab is organizing to enhance support of our users</a:t>
            </a:r>
          </a:p>
          <a:p>
            <a:pPr lvl="1" eaLnBrk="1" hangingPunct="1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Annual reviews help us check how we are doing and how we can improve</a:t>
            </a:r>
          </a:p>
          <a:p>
            <a:pPr lvl="1" eaLnBrk="1" hangingPunct="1">
              <a:spcAft>
                <a:spcPts val="120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Operations support for data challenges and more</a:t>
            </a:r>
          </a:p>
          <a:p>
            <a:pPr lvl="1" eaLnBrk="1" hangingPunct="1">
              <a:spcAft>
                <a:spcPts val="1200"/>
              </a:spcAft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800000"/>
                </a:solidFill>
              </a:rPr>
              <a:t> Offline Computing Resources Growing Fast</a:t>
            </a:r>
            <a:endParaRPr lang="en-US" sz="2400" dirty="0" smtClean="0"/>
          </a:p>
          <a:p>
            <a:pPr lvl="1" eaLnBrk="1" hangingPunct="1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FF"/>
                </a:solidFill>
              </a:rPr>
              <a:t>In all areas, capacity will grow to meet the 12 GeV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Capacity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68580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Today:</a:t>
            </a:r>
          </a:p>
          <a:p>
            <a:pPr lvl="1">
              <a:buNone/>
            </a:pPr>
            <a:r>
              <a:rPr lang="en-US" b="1" dirty="0">
                <a:solidFill>
                  <a:srgbClr val="3366FF"/>
                </a:solidFill>
              </a:rPr>
              <a:t>1K cores in the farm (3 racks, 4-16 cores per node, 2 GB/core)</a:t>
            </a:r>
          </a:p>
          <a:p>
            <a:pPr lvl="1">
              <a:buNone/>
            </a:pPr>
            <a:r>
              <a:rPr lang="en-US" dirty="0"/>
              <a:t>9K LQCD cores (24 racks, 8-16 cores per node 2-3 GB/core)</a:t>
            </a:r>
          </a:p>
          <a:p>
            <a:pPr lvl="1">
              <a:spcAft>
                <a:spcPts val="600"/>
              </a:spcAft>
              <a:buNone/>
            </a:pPr>
            <a:r>
              <a:rPr lang="en-US" dirty="0"/>
              <a:t>180 nodes w/ 720 GPU + Xeon Phi as LQCD compute accelerators</a:t>
            </a:r>
          </a:p>
          <a:p>
            <a:pPr>
              <a:buNone/>
            </a:pPr>
            <a:r>
              <a:rPr lang="en-US" b="1" dirty="0"/>
              <a:t>2016: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3366FF"/>
                </a:solidFill>
              </a:rPr>
              <a:t>~20K </a:t>
            </a:r>
            <a:r>
              <a:rPr lang="en-US" b="1" dirty="0">
                <a:solidFill>
                  <a:srgbClr val="3366FF"/>
                </a:solidFill>
              </a:rPr>
              <a:t>cores in the Farm (10 racks, 16-64 cores per node, 2 GB/core)</a:t>
            </a:r>
          </a:p>
          <a:p>
            <a:pPr lvl="1">
              <a:buNone/>
            </a:pPr>
            <a:r>
              <a:rPr lang="en-US" dirty="0"/>
              <a:t>Accelerated nodes for Partial Wave Analysis?  Even 1</a:t>
            </a:r>
            <a:r>
              <a:rPr lang="en-US" baseline="30000" dirty="0"/>
              <a:t>st</a:t>
            </a:r>
            <a:r>
              <a:rPr lang="en-US" dirty="0"/>
              <a:t> Pass?</a:t>
            </a:r>
          </a:p>
          <a:p>
            <a:pPr lvl="1">
              <a:spcAft>
                <a:spcPts val="600"/>
              </a:spcAft>
              <a:buNone/>
            </a:pPr>
            <a:r>
              <a:rPr lang="en-US" dirty="0"/>
              <a:t>LQCD : some mix of conventional and accelerated, </a:t>
            </a:r>
            <a:r>
              <a:rPr lang="en-US" dirty="0" err="1"/>
              <a:t>tbd</a:t>
            </a:r>
            <a:r>
              <a:rPr lang="en-US" dirty="0"/>
              <a:t> (20 racks</a:t>
            </a:r>
            <a:r>
              <a:rPr lang="en-US" dirty="0" smtClean="0"/>
              <a:t>)</a:t>
            </a:r>
          </a:p>
          <a:p>
            <a:pPr lvl="1">
              <a:spcAft>
                <a:spcPts val="600"/>
              </a:spcAft>
              <a:buNone/>
            </a:pPr>
            <a:endParaRPr lang="en-US" sz="700" dirty="0"/>
          </a:p>
          <a:p>
            <a:pPr>
              <a:spcAft>
                <a:spcPts val="600"/>
              </a:spcAft>
              <a:buNone/>
            </a:pPr>
            <a:r>
              <a:rPr lang="en-US" sz="2000" dirty="0"/>
              <a:t>Total footprint, power and cooling will grow only slightly.</a:t>
            </a:r>
          </a:p>
          <a:p>
            <a:pPr>
              <a:spcAft>
                <a:spcPts val="600"/>
              </a:spcAft>
              <a:buNone/>
            </a:pPr>
            <a:r>
              <a:rPr lang="en-US" sz="2000" dirty="0"/>
              <a:t>Capacity for detector simulation will be deployed in 2014 and 2015, with additional capacity for analysis in 2015 and 2016.</a:t>
            </a:r>
          </a:p>
          <a:p>
            <a:pPr>
              <a:buNone/>
            </a:pPr>
            <a:r>
              <a:rPr lang="en-US" sz="2000" dirty="0"/>
              <a:t>Today Experimental Physics has &lt; 5% of the compute capacity of LQCD.  In 2016 it will be closer to 50% in dollar terms and number of racks (still small in terms of flops).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1524000"/>
            <a:ext cx="1366787" cy="2031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News Flash    </a:t>
            </a:r>
          </a:p>
          <a:p>
            <a:endParaRPr lang="en-US" b="1" dirty="0"/>
          </a:p>
          <a:p>
            <a:r>
              <a:rPr lang="en-US" b="1" dirty="0" smtClean="0"/>
              <a:t>117 TF </a:t>
            </a:r>
            <a:r>
              <a:rPr lang="en-US" b="1" dirty="0" err="1" smtClean="0"/>
              <a:t>Linpac</a:t>
            </a:r>
            <a:r>
              <a:rPr lang="en-US" b="1" dirty="0" smtClean="0"/>
              <a:t> achieved 5/28/2013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Change – ARE YOU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3152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9C1B1B"/>
                </a:solidFill>
              </a:rPr>
              <a:t>Today, most codes and jobs are serial</a:t>
            </a:r>
            <a:r>
              <a:rPr lang="en-US" dirty="0"/>
              <a:t>.  Each job uses one core, and we try to run enough jobs to keep all cores busy, without overusing memory or I/O bandwidth.</a:t>
            </a:r>
          </a:p>
          <a:p>
            <a:pPr>
              <a:spcAft>
                <a:spcPts val="1200"/>
              </a:spcAft>
              <a:buNone/>
            </a:pPr>
            <a:r>
              <a:rPr lang="en-US" dirty="0"/>
              <a:t>Current weakness: if we have 16 cores per box, and run 24 jobs to keep them all busy, that means that there are 24 input and 24 output file I/O streams running just for this one box!	=&gt; lots of “head thrashing” in the disk system.</a:t>
            </a:r>
          </a:p>
          <a:p>
            <a:pPr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Future: most data analysis will be event parallel </a:t>
            </a:r>
            <a:r>
              <a:rPr lang="en-US" dirty="0"/>
              <a:t>(“trivially parallel”).  Each thread will process one event.  Each box will process 1 job 32-64 events in parallel, with 1 input and 1 output. 	=&gt; much less head thrashing, higher I/O rates.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Possibility: the farm will include GPU or Xeon Phi accelerated nodes!  </a:t>
            </a:r>
            <a:r>
              <a:rPr lang="en-US" dirty="0"/>
              <a:t>As software becomes ready, we will deploy it!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5813" y="1633835"/>
            <a:ext cx="757187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Does not scale</a:t>
            </a:r>
            <a:endParaRPr lang="en-US" b="1" dirty="0"/>
          </a:p>
        </p:txBody>
      </p:sp>
      <p:sp>
        <p:nvSpPr>
          <p:cNvPr id="5" name="Right Brace 4"/>
          <p:cNvSpPr/>
          <p:nvPr/>
        </p:nvSpPr>
        <p:spPr bwMode="auto">
          <a:xfrm>
            <a:off x="7696200" y="990600"/>
            <a:ext cx="304800" cy="2209800"/>
          </a:xfrm>
          <a:prstGeom prst="righ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7696200" y="3581400"/>
            <a:ext cx="304800" cy="2209800"/>
          </a:xfrm>
          <a:prstGeom prst="righ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8646" y="4224635"/>
            <a:ext cx="668154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12 GeV Era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and Tape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500"/>
              </a:spcAft>
              <a:buNone/>
            </a:pPr>
            <a:r>
              <a:rPr lang="en-US" dirty="0">
                <a:solidFill>
                  <a:srgbClr val="9C1B1B"/>
                </a:solidFill>
              </a:rPr>
              <a:t>Today, Physics uses about 400 </a:t>
            </a:r>
            <a:r>
              <a:rPr lang="en-US" dirty="0" err="1">
                <a:solidFill>
                  <a:srgbClr val="9C1B1B"/>
                </a:solidFill>
              </a:rPr>
              <a:t>TeraBytes</a:t>
            </a:r>
            <a:r>
              <a:rPr lang="en-US" dirty="0">
                <a:solidFill>
                  <a:srgbClr val="9C1B1B"/>
                </a:solidFill>
              </a:rPr>
              <a:t> of disk</a:t>
            </a:r>
            <a:r>
              <a:rPr lang="en-US" dirty="0"/>
              <a:t>, with all compute nodes and file servers on </a:t>
            </a:r>
            <a:r>
              <a:rPr lang="en-US" dirty="0" err="1"/>
              <a:t>Infiniband</a:t>
            </a:r>
            <a:r>
              <a:rPr lang="en-US" dirty="0"/>
              <a:t>.  Much of this is in </a:t>
            </a:r>
            <a:r>
              <a:rPr lang="en-US" dirty="0" err="1"/>
              <a:t>Lustre</a:t>
            </a:r>
            <a:r>
              <a:rPr lang="en-US" dirty="0"/>
              <a:t>, a parallel file system spread over 30+ servers (shared with LQCD, total bandwidth 6 GB/s).</a:t>
            </a:r>
          </a:p>
          <a:p>
            <a:pPr>
              <a:spcAft>
                <a:spcPts val="50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Future: Physics will have 3-4 PB of disk</a:t>
            </a:r>
            <a:r>
              <a:rPr lang="en-US" dirty="0"/>
              <a:t>, with single file I/O streams of up to 0.5 to 1.0 </a:t>
            </a:r>
            <a:r>
              <a:rPr lang="en-US" dirty="0" smtClean="0"/>
              <a:t>GB/s; total ~30 GB/s.</a:t>
            </a:r>
            <a:endParaRPr lang="en-US" dirty="0"/>
          </a:p>
          <a:p>
            <a:pPr>
              <a:spcAft>
                <a:spcPts val="500"/>
              </a:spcAft>
              <a:buNone/>
            </a:pPr>
            <a:r>
              <a:rPr lang="en-US" dirty="0">
                <a:solidFill>
                  <a:srgbClr val="9C1B1B"/>
                </a:solidFill>
              </a:rPr>
              <a:t>Today </a:t>
            </a:r>
            <a:r>
              <a:rPr lang="en-US" dirty="0"/>
              <a:t>the tape library can do read/write at 1.5 GB/s and we </a:t>
            </a:r>
            <a:r>
              <a:rPr lang="en-US" dirty="0">
                <a:solidFill>
                  <a:srgbClr val="9C1B1B"/>
                </a:solidFill>
              </a:rPr>
              <a:t>store 1 PB / year</a:t>
            </a:r>
            <a:r>
              <a:rPr lang="en-US" dirty="0"/>
              <a:t>.</a:t>
            </a:r>
          </a:p>
          <a:p>
            <a:pPr>
              <a:spcAft>
                <a:spcPts val="50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Future</a:t>
            </a:r>
            <a:r>
              <a:rPr lang="en-US" dirty="0"/>
              <a:t>: increase I/O as needed, store </a:t>
            </a:r>
            <a:r>
              <a:rPr lang="en-US" dirty="0">
                <a:solidFill>
                  <a:srgbClr val="0000FF"/>
                </a:solidFill>
              </a:rPr>
              <a:t>10-20 PB / year</a:t>
            </a:r>
            <a:r>
              <a:rPr lang="en-US" dirty="0"/>
              <a:t>, adding a 2</a:t>
            </a:r>
            <a:r>
              <a:rPr lang="en-US" baseline="30000" dirty="0"/>
              <a:t>nd</a:t>
            </a:r>
            <a:r>
              <a:rPr lang="en-US" dirty="0"/>
              <a:t> library in FY15 or FY16, and possibly a 3</a:t>
            </a:r>
            <a:r>
              <a:rPr lang="en-US" baseline="30000" dirty="0"/>
              <a:t>rd</a:t>
            </a:r>
            <a:r>
              <a:rPr lang="en-US" dirty="0"/>
              <a:t> later in this decade (</a:t>
            </a:r>
            <a:r>
              <a:rPr lang="en-US" dirty="0" err="1"/>
              <a:t>tbd</a:t>
            </a:r>
            <a:r>
              <a:rPr lang="en-US" dirty="0"/>
              <a:t>).  </a:t>
            </a:r>
          </a:p>
          <a:p>
            <a:pPr>
              <a:spcAft>
                <a:spcPts val="500"/>
              </a:spcAft>
              <a:buNone/>
            </a:pPr>
            <a:r>
              <a:rPr lang="en-US" dirty="0"/>
              <a:t>For storage, we will deploy what is necessary to make     off-line computing efficient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990600"/>
            <a:ext cx="205740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If there are issues, talk to us, </a:t>
            </a:r>
            <a:r>
              <a:rPr lang="en-US" b="1" u="sng" dirty="0" smtClean="0"/>
              <a:t>we</a:t>
            </a:r>
            <a:r>
              <a:rPr lang="en-US" b="1" dirty="0" smtClean="0"/>
              <a:t> have the bandwidth!</a:t>
            </a:r>
            <a:endParaRPr lang="en-US" b="1" dirty="0"/>
          </a:p>
        </p:txBody>
      </p:sp>
      <p:pic>
        <p:nvPicPr>
          <p:cNvPr id="5" name="Picture 4" descr="Screen Shot 2013-05-29 at 3.43.2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971800"/>
            <a:ext cx="5181600" cy="1593923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162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Mobile Computing trends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Expanding </a:t>
            </a:r>
            <a:r>
              <a:rPr lang="en-US" dirty="0" err="1" smtClean="0">
                <a:latin typeface="Arial"/>
                <a:cs typeface="Arial"/>
              </a:rPr>
              <a:t>WiFi on campus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Cell phone coverage in major buildings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Virtual Desktop Infrastructure (VDI) for Windows desktops</a:t>
            </a:r>
          </a:p>
          <a:p>
            <a:pPr lvl="1">
              <a:spcAft>
                <a:spcPts val="1800"/>
              </a:spcAft>
            </a:pPr>
            <a:r>
              <a:rPr lang="en-US" dirty="0" smtClean="0">
                <a:latin typeface="Arial"/>
                <a:cs typeface="Arial"/>
              </a:rPr>
              <a:t>Increasing support for bring Your Own Device (BYOD)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/>
                <a:ea typeface="ＭＳ Ｐゴシック" charset="0"/>
                <a:cs typeface="Arial"/>
              </a:rPr>
              <a:t>Internet </a:t>
            </a:r>
          </a:p>
          <a:p>
            <a:pPr lvl="1">
              <a:buNone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Today:</a:t>
            </a:r>
          </a:p>
          <a:p>
            <a:pPr lvl="1"/>
            <a:r>
              <a:rPr lang="en-US" dirty="0" smtClean="0">
                <a:latin typeface="Arial"/>
                <a:ea typeface="ＭＳ Ｐゴシック" charset="0"/>
                <a:cs typeface="Arial"/>
              </a:rPr>
              <a:t>10Gbit WAN – ESnet</a:t>
            </a:r>
          </a:p>
          <a:p>
            <a:pPr marL="868680" lvl="2">
              <a:buNone/>
            </a:pPr>
            <a:r>
              <a:rPr lang="en-US" dirty="0" err="1" smtClean="0">
                <a:latin typeface="Arial"/>
                <a:ea typeface="ＭＳ Ｐゴシック" charset="0"/>
                <a:cs typeface="Arial"/>
              </a:rPr>
              <a:t>	Globus Online file </a:t>
            </a:r>
          </a:p>
          <a:p>
            <a:pPr marL="868680" lvl="2">
              <a:spcBef>
                <a:spcPts val="0"/>
              </a:spcBef>
              <a:buNone/>
            </a:pPr>
            <a:r>
              <a:rPr lang="en-US" dirty="0" err="1" smtClean="0">
                <a:latin typeface="Arial"/>
                <a:ea typeface="ＭＳ Ｐゴシック" charset="0"/>
                <a:cs typeface="Arial"/>
              </a:rPr>
              <a:t>	transfers of </a:t>
            </a:r>
            <a:r>
              <a:rPr lang="en-US" b="1" dirty="0" err="1" smtClean="0">
                <a:solidFill>
                  <a:srgbClr val="0000FF"/>
                </a:solidFill>
                <a:latin typeface="Arial"/>
                <a:ea typeface="ＭＳ Ｐゴシック" charset="0"/>
                <a:cs typeface="Arial"/>
              </a:rPr>
              <a:t>over 3 Gb/s</a:t>
            </a:r>
          </a:p>
          <a:p>
            <a:pPr marL="868680" lvl="2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err="1" smtClean="0">
                <a:solidFill>
                  <a:srgbClr val="0000FF"/>
                </a:solidFill>
                <a:latin typeface="Arial"/>
                <a:ea typeface="ＭＳ Ｐゴシック" charset="0"/>
                <a:cs typeface="Arial"/>
              </a:rPr>
              <a:t>	</a:t>
            </a:r>
            <a:r>
              <a:rPr lang="en-US" dirty="0" err="1" smtClean="0">
                <a:latin typeface="Arial"/>
                <a:ea typeface="ＭＳ Ｐゴシック" charset="0"/>
                <a:cs typeface="Arial"/>
              </a:rPr>
              <a:t>and rising as we tune it up</a:t>
            </a:r>
            <a:endParaRPr lang="en-US" b="1" dirty="0" err="1" smtClean="0">
              <a:solidFill>
                <a:srgbClr val="0000FF"/>
              </a:solidFill>
              <a:latin typeface="Arial"/>
              <a:ea typeface="ＭＳ Ｐゴシック" charset="0"/>
              <a:cs typeface="Arial"/>
            </a:endParaRPr>
          </a:p>
          <a:p>
            <a:pPr lvl="1"/>
            <a:r>
              <a:rPr lang="en-US" dirty="0" smtClean="0">
                <a:latin typeface="Arial"/>
                <a:ea typeface="ＭＳ Ｐゴシック" charset="0"/>
                <a:cs typeface="Arial"/>
              </a:rPr>
              <a:t>45Mbit WAN backup – Cox</a:t>
            </a:r>
          </a:p>
          <a:p>
            <a:pPr lvl="2">
              <a:buNone/>
            </a:pPr>
            <a:r>
              <a:rPr lang="en-US" dirty="0" smtClean="0">
                <a:latin typeface="Arial"/>
                <a:ea typeface="ＭＳ Ｐゴシック" charset="0"/>
                <a:cs typeface="Arial"/>
              </a:rPr>
              <a:t>Will increase or find a second path to </a:t>
            </a:r>
            <a:r>
              <a:rPr lang="en-US" dirty="0" err="1" smtClean="0">
                <a:latin typeface="Arial"/>
                <a:ea typeface="ＭＳ Ｐゴシック" charset="0"/>
                <a:cs typeface="Arial"/>
              </a:rPr>
              <a:t>ESnet</a:t>
            </a:r>
            <a:endParaRPr lang="en-US" dirty="0" smtClean="0">
              <a:latin typeface="Arial"/>
              <a:ea typeface="ＭＳ Ｐゴシック" charset="0"/>
              <a:cs typeface="Arial"/>
            </a:endParaRP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Future</a:t>
            </a:r>
            <a:r>
              <a:rPr lang="en-US" dirty="0">
                <a:latin typeface="Arial"/>
                <a:cs typeface="Arial"/>
              </a:rPr>
              <a:t>:</a:t>
            </a:r>
          </a:p>
          <a:p>
            <a:pPr lvl="1"/>
            <a:r>
              <a:rPr lang="en-US" dirty="0">
                <a:latin typeface="Arial"/>
                <a:cs typeface="Arial"/>
              </a:rPr>
              <a:t>Second 10Gig link to ESnet from ELITE within 1 year </a:t>
            </a:r>
            <a:endParaRPr lang="en-US" dirty="0" smtClean="0">
              <a:latin typeface="Arial"/>
              <a:ea typeface="ＭＳ Ｐゴシック" charset="0"/>
              <a:cs typeface="Arial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16590" y="460248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 Hours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1156" y="259998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Gb/s Peak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</a:t>
            </a:r>
            <a:r>
              <a:rPr lang="en-US" dirty="0"/>
              <a:t>Security – </a:t>
            </a:r>
            <a:r>
              <a:rPr lang="en-US" b="1" dirty="0" smtClean="0"/>
              <a:t>The threat is increasing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Remote access </a:t>
            </a:r>
          </a:p>
          <a:p>
            <a:pPr lvl="2"/>
            <a:r>
              <a:rPr lang="en-US" dirty="0" smtClean="0"/>
              <a:t>2-</a:t>
            </a:r>
            <a:r>
              <a:rPr lang="en-US" dirty="0"/>
              <a:t>f</a:t>
            </a:r>
            <a:r>
              <a:rPr lang="en-US" dirty="0" smtClean="0"/>
              <a:t>actor to Halls and Accelerator via a gateway</a:t>
            </a:r>
          </a:p>
          <a:p>
            <a:pPr lvl="2"/>
            <a:r>
              <a:rPr lang="en-US" dirty="0" smtClean="0"/>
              <a:t>Gateway is accessible directly from the Internet</a:t>
            </a:r>
          </a:p>
          <a:p>
            <a:pPr lvl="1"/>
            <a:r>
              <a:rPr lang="en-US" dirty="0" smtClean="0"/>
              <a:t>Border firewall upgraded</a:t>
            </a:r>
          </a:p>
          <a:p>
            <a:pPr lvl="2"/>
            <a:r>
              <a:rPr lang="en-US" dirty="0" smtClean="0"/>
              <a:t>Next generation technology does packet/protocol inspection</a:t>
            </a:r>
          </a:p>
          <a:p>
            <a:pPr lvl="2"/>
            <a:r>
              <a:rPr lang="en-US" dirty="0" smtClean="0"/>
              <a:t>Supports 5-10 Gigabit depending on configuration</a:t>
            </a:r>
          </a:p>
          <a:p>
            <a:r>
              <a:rPr lang="en-US" dirty="0" smtClean="0"/>
              <a:t>Telecommunications Now VoIP</a:t>
            </a:r>
          </a:p>
          <a:p>
            <a:pPr lvl="1"/>
            <a:r>
              <a:rPr lang="en-US" dirty="0" smtClean="0"/>
              <a:t>Phones are now a site wide PA system – </a:t>
            </a:r>
            <a:r>
              <a:rPr lang="en-US" b="1" dirty="0" smtClean="0"/>
              <a:t>Important for safety</a:t>
            </a:r>
            <a:r>
              <a:rPr lang="en-US" dirty="0" smtClean="0"/>
              <a:t>!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UPSs for more network segments (30 min)</a:t>
            </a:r>
          </a:p>
          <a:p>
            <a:r>
              <a:rPr lang="en-US" dirty="0" smtClean="0"/>
              <a:t>Collaboration</a:t>
            </a:r>
          </a:p>
          <a:p>
            <a:pPr lvl="1"/>
            <a:r>
              <a:rPr lang="en-US" dirty="0" err="1" smtClean="0">
                <a:latin typeface="Arial"/>
                <a:cs typeface="Arial"/>
              </a:rPr>
              <a:t>SeeVogh</a:t>
            </a:r>
            <a:r>
              <a:rPr lang="en-US" dirty="0" smtClean="0">
                <a:latin typeface="Arial"/>
                <a:cs typeface="Arial"/>
              </a:rPr>
              <a:t> and </a:t>
            </a:r>
            <a:r>
              <a:rPr lang="en-US" dirty="0" smtClean="0">
                <a:latin typeface="Arial"/>
                <a:cs typeface="Arial"/>
              </a:rPr>
              <a:t>ESnet </a:t>
            </a:r>
            <a:r>
              <a:rPr lang="en-US" dirty="0" smtClean="0">
                <a:latin typeface="Arial"/>
                <a:cs typeface="Arial"/>
              </a:rPr>
              <a:t>H.323 for video conferencing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ReadyTalk</a:t>
            </a:r>
            <a:r>
              <a:rPr lang="en-US" b="1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dirty="0" smtClean="0">
                <a:latin typeface="Arial"/>
                <a:ea typeface="ＭＳ Ｐゴシック" charset="0"/>
                <a:cs typeface="Arial"/>
              </a:rPr>
              <a:t>(ESnet) for web conferencing</a:t>
            </a:r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 for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Regular meetings held between the Scientific Computing Group (</a:t>
            </a:r>
            <a:r>
              <a:rPr lang="en-US" dirty="0" err="1" smtClean="0"/>
              <a:t>SciComp)</a:t>
            </a:r>
            <a:r>
              <a:rPr lang="en-US" dirty="0" smtClean="0"/>
              <a:t> and Physics Computing </a:t>
            </a:r>
            <a:r>
              <a:rPr lang="en-US" dirty="0"/>
              <a:t>C</a:t>
            </a:r>
            <a:r>
              <a:rPr lang="en-US" dirty="0" smtClean="0"/>
              <a:t>oordinators</a:t>
            </a:r>
          </a:p>
          <a:p>
            <a:pPr marL="1314450" lvl="3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Overall: Graham </a:t>
            </a:r>
            <a:r>
              <a:rPr lang="en-US" sz="2000" dirty="0" err="1" smtClean="0"/>
              <a:t>Heyes</a:t>
            </a:r>
            <a:endParaRPr lang="en-US" sz="2000" dirty="0" smtClean="0"/>
          </a:p>
          <a:p>
            <a:pPr marL="1314450" lvl="3" indent="0">
              <a:buNone/>
            </a:pPr>
            <a:r>
              <a:rPr lang="en-US" sz="2000" dirty="0" smtClean="0"/>
              <a:t>	Hall A: Ole Hansen</a:t>
            </a:r>
          </a:p>
          <a:p>
            <a:pPr marL="1314450" lvl="3" indent="0">
              <a:buNone/>
            </a:pPr>
            <a:r>
              <a:rPr lang="en-US" sz="2000" dirty="0" smtClean="0"/>
              <a:t>	Hall B: Dennis Weygand</a:t>
            </a:r>
          </a:p>
          <a:p>
            <a:pPr marL="1314450" lvl="3" indent="0">
              <a:buNone/>
            </a:pPr>
            <a:r>
              <a:rPr lang="en-US" sz="2000" dirty="0" smtClean="0"/>
              <a:t>	Hall C: Brad </a:t>
            </a:r>
            <a:r>
              <a:rPr lang="en-US" sz="2000" dirty="0" err="1" smtClean="0"/>
              <a:t>Sawatzky</a:t>
            </a:r>
            <a:endParaRPr lang="en-US" sz="2000" dirty="0" smtClean="0"/>
          </a:p>
          <a:p>
            <a:pPr marL="1314450" lvl="3" indent="0">
              <a:buNone/>
            </a:pPr>
            <a:r>
              <a:rPr lang="en-US" sz="2000" dirty="0" smtClean="0"/>
              <a:t>	Hall D: Mark Ito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nsure requirements are met, set priorities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ddress issues as they arise</a:t>
            </a:r>
          </a:p>
          <a:p>
            <a:pPr lvl="1">
              <a:spcAft>
                <a:spcPts val="2400"/>
              </a:spcAft>
            </a:pPr>
            <a:r>
              <a:rPr lang="en-US" sz="2400" dirty="0"/>
              <a:t>c</a:t>
            </a:r>
            <a:r>
              <a:rPr lang="en-US" sz="2400" dirty="0" smtClean="0"/>
              <a:t>oordinate upgrades for computing, storage, network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5943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User meetings to engage end-users of the compute and storage facilities</a:t>
            </a:r>
          </a:p>
          <a:p>
            <a:pPr lvl="1"/>
            <a:r>
              <a:rPr lang="en-US" dirty="0" smtClean="0"/>
              <a:t>Most recent in February</a:t>
            </a:r>
          </a:p>
          <a:p>
            <a:pPr lvl="1">
              <a:spcAft>
                <a:spcPts val="2400"/>
              </a:spcAft>
            </a:pPr>
            <a:r>
              <a:rPr lang="en-US" dirty="0"/>
              <a:t>D</a:t>
            </a:r>
            <a:r>
              <a:rPr lang="en-US" dirty="0" smtClean="0"/>
              <a:t>uring this UG meeting, discussion </a:t>
            </a:r>
            <a:r>
              <a:rPr lang="en-US" dirty="0"/>
              <a:t>of data analysis cluster future </a:t>
            </a:r>
          </a:p>
          <a:p>
            <a:pPr>
              <a:buNone/>
            </a:pPr>
            <a:r>
              <a:rPr lang="en-US" dirty="0" smtClean="0"/>
              <a:t>New Physics Software Committee</a:t>
            </a:r>
          </a:p>
          <a:p>
            <a:pPr lvl="1"/>
            <a:r>
              <a:rPr lang="en-US" dirty="0" smtClean="0"/>
              <a:t>Graham </a:t>
            </a:r>
            <a:r>
              <a:rPr lang="en-US" dirty="0" err="1" smtClean="0"/>
              <a:t>Heyes</a:t>
            </a:r>
            <a:r>
              <a:rPr lang="en-US" dirty="0" smtClean="0"/>
              <a:t>, chair</a:t>
            </a:r>
          </a:p>
          <a:p>
            <a:pPr lvl="1"/>
            <a:r>
              <a:rPr lang="en-US" dirty="0" smtClean="0"/>
              <a:t>Better documentation and support for ROOT, </a:t>
            </a:r>
            <a:r>
              <a:rPr lang="en-US" dirty="0" err="1" smtClean="0"/>
              <a:t>CERNLib</a:t>
            </a:r>
            <a:r>
              <a:rPr lang="en-US" dirty="0" smtClean="0"/>
              <a:t>, Geant4, CLHEP, EVIO</a:t>
            </a:r>
          </a:p>
          <a:p>
            <a:pPr lvl="1"/>
            <a:r>
              <a:rPr lang="en-US" dirty="0" smtClean="0"/>
              <a:t>Website: http://data.jlab.org/drupal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2895600"/>
            <a:ext cx="2286000" cy="28623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Goals: 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Better support for students and new postdocs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Enhanced ease of use and change management for everyone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8688900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2919</TotalTime>
  <Words>1012</Words>
  <Application>Microsoft Office PowerPoint</Application>
  <PresentationFormat>On-screen Show (4:3)</PresentationFormat>
  <Paragraphs>117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JLab_PowerPoint1</vt:lpstr>
      <vt:lpstr>PowerPoint Presentation</vt:lpstr>
      <vt:lpstr>“Day One” Science</vt:lpstr>
      <vt:lpstr>Computing Capacity Growth</vt:lpstr>
      <vt:lpstr>Computing Change – ARE YOU READY?</vt:lpstr>
      <vt:lpstr>Disk and Tape Systems</vt:lpstr>
      <vt:lpstr>Networking</vt:lpstr>
      <vt:lpstr>Computing Environment</vt:lpstr>
      <vt:lpstr>Collaborating for Science</vt:lpstr>
      <vt:lpstr>Collaborating (2)</vt:lpstr>
      <vt:lpstr>Data Preservation and Provenance</vt:lpstr>
      <vt:lpstr>Seeking External Advice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Division</dc:title>
  <dc:creator>Roy Whitney</dc:creator>
  <cp:lastModifiedBy>Roy Whitney</cp:lastModifiedBy>
  <cp:revision>89</cp:revision>
  <dcterms:created xsi:type="dcterms:W3CDTF">2013-05-29T22:56:01Z</dcterms:created>
  <dcterms:modified xsi:type="dcterms:W3CDTF">2013-05-31T14:25:36Z</dcterms:modified>
</cp:coreProperties>
</file>